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0.png" Type="http://schemas.openxmlformats.org/officeDocument/2006/relationships/image"/><Relationship Id="rId19" Target="../media/image31.svg" Type="http://schemas.openxmlformats.org/officeDocument/2006/relationships/image"/><Relationship Id="rId2" Target="../media/image14.png" Type="http://schemas.openxmlformats.org/officeDocument/2006/relationships/image"/><Relationship Id="rId20" Target="../media/image32.png" Type="http://schemas.openxmlformats.org/officeDocument/2006/relationships/image"/><Relationship Id="rId21" Target="../media/image33.svg" Type="http://schemas.openxmlformats.org/officeDocument/2006/relationships/image"/><Relationship Id="rId22" Target="../media/image34.png" Type="http://schemas.openxmlformats.org/officeDocument/2006/relationships/image"/><Relationship Id="rId23" Target="../media/image35.svg" Type="http://schemas.openxmlformats.org/officeDocument/2006/relationships/image"/><Relationship Id="rId24" Target="../media/image36.png" Type="http://schemas.openxmlformats.org/officeDocument/2006/relationships/image"/><Relationship Id="rId25" Target="../media/image37.svg" Type="http://schemas.openxmlformats.org/officeDocument/2006/relationships/image"/><Relationship Id="rId26" Target="../media/image38.png" Type="http://schemas.openxmlformats.org/officeDocument/2006/relationships/image"/><Relationship Id="rId27" Target="../media/image39.svg" Type="http://schemas.openxmlformats.org/officeDocument/2006/relationships/image"/><Relationship Id="rId28" Target="../media/image40.png" Type="http://schemas.openxmlformats.org/officeDocument/2006/relationships/image"/><Relationship Id="rId29" Target="../media/image41.svg" Type="http://schemas.openxmlformats.org/officeDocument/2006/relationships/image"/><Relationship Id="rId3" Target="../media/image15.svg" Type="http://schemas.openxmlformats.org/officeDocument/2006/relationships/image"/><Relationship Id="rId30" Target="../media/image42.png" Type="http://schemas.openxmlformats.org/officeDocument/2006/relationships/image"/><Relationship Id="rId31" Target="../media/image43.svg" Type="http://schemas.openxmlformats.org/officeDocument/2006/relationships/image"/><Relationship Id="rId32" Target="../media/image44.png" Type="http://schemas.openxmlformats.org/officeDocument/2006/relationships/image"/><Relationship Id="rId33" Target="../media/image45.svg" Type="http://schemas.openxmlformats.org/officeDocument/2006/relationships/image"/><Relationship Id="rId34" Target="../media/image46.png" Type="http://schemas.openxmlformats.org/officeDocument/2006/relationships/image"/><Relationship Id="rId35" Target="../media/image47.svg" Type="http://schemas.openxmlformats.org/officeDocument/2006/relationships/image"/><Relationship Id="rId36" Target="../media/image48.png" Type="http://schemas.openxmlformats.org/officeDocument/2006/relationships/image"/><Relationship Id="rId37" Target="../media/image49.svg" Type="http://schemas.openxmlformats.org/officeDocument/2006/relationships/image"/><Relationship Id="rId38" Target="../media/image50.png" Type="http://schemas.openxmlformats.org/officeDocument/2006/relationships/image"/><Relationship Id="rId39" Target="../media/image51.svg" Type="http://schemas.openxmlformats.org/officeDocument/2006/relationships/image"/><Relationship Id="rId4" Target="../media/image16.png" Type="http://schemas.openxmlformats.org/officeDocument/2006/relationships/image"/><Relationship Id="rId40" Target="../media/image52.png" Type="http://schemas.openxmlformats.org/officeDocument/2006/relationships/image"/><Relationship Id="rId41" Target="../media/image53.svg" Type="http://schemas.openxmlformats.org/officeDocument/2006/relationships/image"/><Relationship Id="rId42" Target="../media/image54.png" Type="http://schemas.openxmlformats.org/officeDocument/2006/relationships/image"/><Relationship Id="rId43" Target="../media/image55.svg" Type="http://schemas.openxmlformats.org/officeDocument/2006/relationships/image"/><Relationship Id="rId44" Target="../media/image56.png" Type="http://schemas.openxmlformats.org/officeDocument/2006/relationships/image"/><Relationship Id="rId45" Target="../media/image57.svg" Type="http://schemas.openxmlformats.org/officeDocument/2006/relationships/image"/><Relationship Id="rId46" Target="../media/image58.png" Type="http://schemas.openxmlformats.org/officeDocument/2006/relationships/image"/><Relationship Id="rId47" Target="../media/image59.svg" Type="http://schemas.openxmlformats.org/officeDocument/2006/relationships/image"/><Relationship Id="rId48" Target="../media/image60.png" Type="http://schemas.openxmlformats.org/officeDocument/2006/relationships/image"/><Relationship Id="rId49" Target="../media/image61.svg" Type="http://schemas.openxmlformats.org/officeDocument/2006/relationships/image"/><Relationship Id="rId5" Target="../media/image17.svg" Type="http://schemas.openxmlformats.org/officeDocument/2006/relationships/image"/><Relationship Id="rId50" Target="../media/image62.png" Type="http://schemas.openxmlformats.org/officeDocument/2006/relationships/image"/><Relationship Id="rId51" Target="../media/image63.svg" Type="http://schemas.openxmlformats.org/officeDocument/2006/relationships/image"/><Relationship Id="rId52" Target="../media/image64.png" Type="http://schemas.openxmlformats.org/officeDocument/2006/relationships/image"/><Relationship Id="rId53" Target="../media/image65.svg" Type="http://schemas.openxmlformats.org/officeDocument/2006/relationships/image"/><Relationship Id="rId54" Target="../media/image66.png" Type="http://schemas.openxmlformats.org/officeDocument/2006/relationships/image"/><Relationship Id="rId55" Target="../media/image67.svg" Type="http://schemas.openxmlformats.org/officeDocument/2006/relationships/image"/><Relationship Id="rId56" Target="../media/image68.png" Type="http://schemas.openxmlformats.org/officeDocument/2006/relationships/image"/><Relationship Id="rId57" Target="../media/image69.svg" Type="http://schemas.openxmlformats.org/officeDocument/2006/relationships/image"/><Relationship Id="rId58" Target="../media/image70.png" Type="http://schemas.openxmlformats.org/officeDocument/2006/relationships/image"/><Relationship Id="rId59" Target="../media/image71.svg" Type="http://schemas.openxmlformats.org/officeDocument/2006/relationships/image"/><Relationship Id="rId6" Target="../media/image18.png" Type="http://schemas.openxmlformats.org/officeDocument/2006/relationships/image"/><Relationship Id="rId60" Target="../media/image72.png" Type="http://schemas.openxmlformats.org/officeDocument/2006/relationships/image"/><Relationship Id="rId61" Target="../media/image73.svg" Type="http://schemas.openxmlformats.org/officeDocument/2006/relationships/image"/><Relationship Id="rId62" Target="../media/image74.png" Type="http://schemas.openxmlformats.org/officeDocument/2006/relationships/image"/><Relationship Id="rId63" Target="../media/image75.svg" Type="http://schemas.openxmlformats.org/officeDocument/2006/relationships/image"/><Relationship Id="rId64" Target="../media/image76.png" Type="http://schemas.openxmlformats.org/officeDocument/2006/relationships/image"/><Relationship Id="rId65" Target="../media/image77.svg" Type="http://schemas.openxmlformats.org/officeDocument/2006/relationships/image"/><Relationship Id="rId66" Target="../media/image78.png" Type="http://schemas.openxmlformats.org/officeDocument/2006/relationships/image"/><Relationship Id="rId67" Target="../media/image79.svg" Type="http://schemas.openxmlformats.org/officeDocument/2006/relationships/image"/><Relationship Id="rId68" Target="../media/image80.png" Type="http://schemas.openxmlformats.org/officeDocument/2006/relationships/image"/><Relationship Id="rId69" Target="../media/image81.svg" Type="http://schemas.openxmlformats.org/officeDocument/2006/relationships/image"/><Relationship Id="rId7" Target="../media/image19.svg" Type="http://schemas.openxmlformats.org/officeDocument/2006/relationships/image"/><Relationship Id="rId70" Target="../media/image82.png" Type="http://schemas.openxmlformats.org/officeDocument/2006/relationships/image"/><Relationship Id="rId71" Target="../media/image83.svg" Type="http://schemas.openxmlformats.org/officeDocument/2006/relationships/image"/><Relationship Id="rId72" Target="../media/image84.png" Type="http://schemas.openxmlformats.org/officeDocument/2006/relationships/image"/><Relationship Id="rId73" Target="../media/image85.svg" Type="http://schemas.openxmlformats.org/officeDocument/2006/relationships/image"/><Relationship Id="rId74" Target="../media/image86.png" Type="http://schemas.openxmlformats.org/officeDocument/2006/relationships/image"/><Relationship Id="rId75" Target="../media/image87.svg" Type="http://schemas.openxmlformats.org/officeDocument/2006/relationships/image"/><Relationship Id="rId76" Target="../media/image88.png" Type="http://schemas.openxmlformats.org/officeDocument/2006/relationships/image"/><Relationship Id="rId77" Target="../media/image89.svg" Type="http://schemas.openxmlformats.org/officeDocument/2006/relationships/image"/><Relationship Id="rId78" Target="../media/image90.png" Type="http://schemas.openxmlformats.org/officeDocument/2006/relationships/image"/><Relationship Id="rId79" Target="../media/image91.svg" Type="http://schemas.openxmlformats.org/officeDocument/2006/relationships/image"/><Relationship Id="rId8" Target="../media/image20.png" Type="http://schemas.openxmlformats.org/officeDocument/2006/relationships/image"/><Relationship Id="rId80" Target="../media/image92.png" Type="http://schemas.openxmlformats.org/officeDocument/2006/relationships/image"/><Relationship Id="rId81" Target="../media/image93.svg" Type="http://schemas.openxmlformats.org/officeDocument/2006/relationships/image"/><Relationship Id="rId82" Target="../media/image94.png" Type="http://schemas.openxmlformats.org/officeDocument/2006/relationships/image"/><Relationship Id="rId83" Target="../media/image95.svg" Type="http://schemas.openxmlformats.org/officeDocument/2006/relationships/image"/><Relationship Id="rId84" Target="../media/image96.png" Type="http://schemas.openxmlformats.org/officeDocument/2006/relationships/image"/><Relationship Id="rId85" Target="../media/image97.svg" Type="http://schemas.openxmlformats.org/officeDocument/2006/relationships/image"/><Relationship Id="rId86" Target="../media/image98.png" Type="http://schemas.openxmlformats.org/officeDocument/2006/relationships/image"/><Relationship Id="rId87" Target="../media/image99.svg" Type="http://schemas.openxmlformats.org/officeDocument/2006/relationships/image"/><Relationship Id="rId88" Target="../media/image100.png" Type="http://schemas.openxmlformats.org/officeDocument/2006/relationships/image"/><Relationship Id="rId89" Target="../media/image101.svg" Type="http://schemas.openxmlformats.org/officeDocument/2006/relationships/image"/><Relationship Id="rId9" Target="../media/image21.svg" Type="http://schemas.openxmlformats.org/officeDocument/2006/relationships/image"/><Relationship Id="rId90" Target="../media/image102.png" Type="http://schemas.openxmlformats.org/officeDocument/2006/relationships/image"/><Relationship Id="rId91" Target="../media/image103.svg" Type="http://schemas.openxmlformats.org/officeDocument/2006/relationships/image"/><Relationship Id="rId92" Target="../media/image104.png" Type="http://schemas.openxmlformats.org/officeDocument/2006/relationships/image"/><Relationship Id="rId93" Target="../media/image105.svg" Type="http://schemas.openxmlformats.org/officeDocument/2006/relationships/image"/><Relationship Id="rId94" Target="../media/image106.png" Type="http://schemas.openxmlformats.org/officeDocument/2006/relationships/image"/><Relationship Id="rId95" Target="../media/image107.svg" Type="http://schemas.openxmlformats.org/officeDocument/2006/relationships/image"/><Relationship Id="rId96" Target="../media/image108.png" Type="http://schemas.openxmlformats.org/officeDocument/2006/relationships/image"/><Relationship Id="rId97" Target="../media/image10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738" t="0" r="-39738" b="0"/>
              </a:stretch>
            </a:blipFill>
          </p:spPr>
        </p:sp>
      </p:grpSp>
      <p:sp>
        <p:nvSpPr>
          <p:cNvPr name="Freeform 8" id="8"/>
          <p:cNvSpPr/>
          <p:nvPr/>
        </p:nvSpPr>
        <p:spPr>
          <a:xfrm flipH="false" flipV="false" rot="0">
            <a:off x="1573748" y="1146060"/>
            <a:ext cx="846187" cy="981086"/>
          </a:xfrm>
          <a:custGeom>
            <a:avLst/>
            <a:gdLst/>
            <a:ahLst/>
            <a:cxnLst/>
            <a:rect r="r" b="b" t="t" l="l"/>
            <a:pathLst>
              <a:path h="981086" w="846187">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549020" y="6474131"/>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56AEFF"/>
                </a:solidFill>
                <a:latin typeface="DM Sans Italics"/>
              </a:rPr>
              <a:t>Presented by: TE  CSE(DS)</a:t>
            </a:r>
          </a:p>
        </p:txBody>
      </p:sp>
      <p:sp>
        <p:nvSpPr>
          <p:cNvPr name="TextBox 11" id="11"/>
          <p:cNvSpPr txBox="true"/>
          <p:nvPr/>
        </p:nvSpPr>
        <p:spPr>
          <a:xfrm rot="0">
            <a:off x="1573748" y="3010171"/>
            <a:ext cx="10959085" cy="1453515"/>
          </a:xfrm>
          <a:prstGeom prst="rect">
            <a:avLst/>
          </a:prstGeom>
        </p:spPr>
        <p:txBody>
          <a:bodyPr anchor="t" rtlCol="false" tIns="0" lIns="0" bIns="0" rIns="0">
            <a:spAutoFit/>
          </a:bodyPr>
          <a:lstStyle/>
          <a:p>
            <a:pPr>
              <a:lnSpc>
                <a:spcPts val="5759"/>
              </a:lnSpc>
            </a:pPr>
            <a:r>
              <a:rPr lang="en-US" sz="4800">
                <a:solidFill>
                  <a:srgbClr val="FFFBFB"/>
                </a:solidFill>
                <a:latin typeface="Now Bold"/>
              </a:rPr>
              <a:t>Role OF DATA ANALYTICS IN METAVERSE</a:t>
            </a:r>
          </a:p>
        </p:txBody>
      </p:sp>
      <p:sp>
        <p:nvSpPr>
          <p:cNvPr name="TextBox 12" id="12"/>
          <p:cNvSpPr txBox="true"/>
          <p:nvPr/>
        </p:nvSpPr>
        <p:spPr>
          <a:xfrm rot="0">
            <a:off x="1549020" y="4656832"/>
            <a:ext cx="9659937" cy="1453515"/>
          </a:xfrm>
          <a:prstGeom prst="rect">
            <a:avLst/>
          </a:prstGeom>
        </p:spPr>
        <p:txBody>
          <a:bodyPr anchor="t" rtlCol="false" tIns="0" lIns="0" bIns="0" rIns="0">
            <a:spAutoFit/>
          </a:bodyPr>
          <a:lstStyle/>
          <a:p>
            <a:pPr>
              <a:lnSpc>
                <a:spcPts val="5760"/>
              </a:lnSpc>
            </a:pPr>
            <a:r>
              <a:rPr lang="en-US" sz="4800">
                <a:solidFill>
                  <a:srgbClr val="56AEFF"/>
                </a:solidFill>
                <a:latin typeface="Now Bold"/>
              </a:rPr>
              <a:t>AND HOW CAN BLOCKCHAIN CONTRIBUTE TO 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997886" y="1600180"/>
            <a:ext cx="6992751" cy="8074770"/>
            <a:chOff x="0" y="0"/>
            <a:chExt cx="5499100" cy="6350000"/>
          </a:xfrm>
        </p:grpSpPr>
        <p:sp>
          <p:nvSpPr>
            <p:cNvPr name="Freeform 3" id="3"/>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CFF4FF"/>
            </a:solidFill>
            <a:ln w="12700">
              <a:solidFill>
                <a:srgbClr val="000000"/>
              </a:solidFill>
            </a:ln>
          </p:spPr>
        </p:sp>
      </p:grpSp>
      <p:grpSp>
        <p:nvGrpSpPr>
          <p:cNvPr name="Group 4" id="4"/>
          <p:cNvGrpSpPr/>
          <p:nvPr/>
        </p:nvGrpSpPr>
        <p:grpSpPr>
          <a:xfrm rot="0">
            <a:off x="10561824" y="1680111"/>
            <a:ext cx="6697476" cy="7733806"/>
            <a:chOff x="0" y="0"/>
            <a:chExt cx="5499100" cy="6350000"/>
          </a:xfrm>
        </p:grpSpPr>
        <p:sp>
          <p:nvSpPr>
            <p:cNvPr name="Freeform 5" id="5"/>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466" t="0" r="-36466" b="0"/>
              </a:stretch>
            </a:blipFill>
          </p:spPr>
        </p:sp>
      </p:grpSp>
      <p:sp>
        <p:nvSpPr>
          <p:cNvPr name="Freeform 6" id="6"/>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446117" y="1903265"/>
            <a:ext cx="8437330" cy="1226820"/>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INTRODUCTION</a:t>
            </a:r>
          </a:p>
        </p:txBody>
      </p:sp>
      <p:sp>
        <p:nvSpPr>
          <p:cNvPr name="TextBox 8" id="8"/>
          <p:cNvSpPr txBox="true"/>
          <p:nvPr/>
        </p:nvSpPr>
        <p:spPr>
          <a:xfrm rot="0">
            <a:off x="1446117" y="3291840"/>
            <a:ext cx="8437330" cy="5113020"/>
          </a:xfrm>
          <a:prstGeom prst="rect">
            <a:avLst/>
          </a:prstGeom>
        </p:spPr>
        <p:txBody>
          <a:bodyPr anchor="t" rtlCol="false" tIns="0" lIns="0" bIns="0" rIns="0">
            <a:spAutoFit/>
          </a:bodyPr>
          <a:lstStyle/>
          <a:p>
            <a:pPr algn="just">
              <a:lnSpc>
                <a:spcPts val="3359"/>
              </a:lnSpc>
            </a:pPr>
            <a:r>
              <a:rPr lang="en-US" sz="2799">
                <a:solidFill>
                  <a:srgbClr val="56AEFF"/>
                </a:solidFill>
                <a:latin typeface="Now Bold"/>
              </a:rPr>
              <a:t>The metaverse, a virtual world combining physical and digital elements, offers a unique environment for interaction and innovation. Data analytics plays a pivotal role in harnessing the vast amounts of data generated within the metaverse to optimize user experiences and business operations. Blockchain technology, known for its secure and immutable nature, contributes significantly to data management and security within the metaverse.</a:t>
            </a:r>
          </a:p>
          <a:p>
            <a:pPr algn="just" marL="0" indent="0" lvl="0">
              <a:lnSpc>
                <a:spcPts val="335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611289" y="1028700"/>
            <a:ext cx="10862334" cy="702945"/>
          </a:xfrm>
          <a:prstGeom prst="rect">
            <a:avLst/>
          </a:prstGeom>
        </p:spPr>
        <p:txBody>
          <a:bodyPr anchor="t" rtlCol="false" tIns="0" lIns="0" bIns="0" rIns="0">
            <a:spAutoFit/>
          </a:bodyPr>
          <a:lstStyle/>
          <a:p>
            <a:pPr algn="ctr" marL="0" indent="0" lvl="0">
              <a:lnSpc>
                <a:spcPts val="5519"/>
              </a:lnSpc>
              <a:spcBef>
                <a:spcPct val="0"/>
              </a:spcBef>
            </a:pPr>
            <a:r>
              <a:rPr lang="en-US" sz="4599">
                <a:solidFill>
                  <a:srgbClr val="011708"/>
                </a:solidFill>
                <a:latin typeface="Now Bold"/>
              </a:rPr>
              <a:t>DATA ANALYTICS IN THE METAVERSE</a:t>
            </a:r>
          </a:p>
        </p:txBody>
      </p:sp>
      <p:sp>
        <p:nvSpPr>
          <p:cNvPr name="TextBox 17" id="17"/>
          <p:cNvSpPr txBox="true"/>
          <p:nvPr/>
        </p:nvSpPr>
        <p:spPr>
          <a:xfrm rot="0">
            <a:off x="355537" y="2475738"/>
            <a:ext cx="10862334" cy="64579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Bold"/>
              </a:rPr>
              <a:t>Importance of Data Analytics</a:t>
            </a:r>
          </a:p>
        </p:txBody>
      </p:sp>
      <p:sp>
        <p:nvSpPr>
          <p:cNvPr name="TextBox 18" id="18"/>
          <p:cNvSpPr txBox="true"/>
          <p:nvPr/>
        </p:nvSpPr>
        <p:spPr>
          <a:xfrm rot="0">
            <a:off x="81160" y="5607902"/>
            <a:ext cx="10862334" cy="64579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Bold"/>
              </a:rPr>
              <a:t>Types of Metaverse Analytics</a:t>
            </a:r>
          </a:p>
        </p:txBody>
      </p:sp>
      <p:sp>
        <p:nvSpPr>
          <p:cNvPr name="TextBox 19" id="19"/>
          <p:cNvSpPr txBox="true"/>
          <p:nvPr/>
        </p:nvSpPr>
        <p:spPr>
          <a:xfrm rot="0">
            <a:off x="1378991" y="3216783"/>
            <a:ext cx="10862334" cy="1926717"/>
          </a:xfrm>
          <a:prstGeom prst="rect">
            <a:avLst/>
          </a:prstGeom>
        </p:spPr>
        <p:txBody>
          <a:bodyPr anchor="t" rtlCol="false" tIns="0" lIns="0" bIns="0" rIns="0">
            <a:spAutoFit/>
          </a:bodyPr>
          <a:lstStyle/>
          <a:p>
            <a:pPr marL="604519" indent="-302260" lvl="1">
              <a:lnSpc>
                <a:spcPts val="3863"/>
              </a:lnSpc>
              <a:buFont typeface="Arial"/>
              <a:buChar char="•"/>
            </a:pPr>
            <a:r>
              <a:rPr lang="en-US" sz="2799">
                <a:solidFill>
                  <a:srgbClr val="FFFFFF"/>
                </a:solidFill>
                <a:latin typeface="DM Sans"/>
              </a:rPr>
              <a:t> Data analytics in the metaverse enables businesses to understand user behavior, trends, and performance metrics.</a:t>
            </a:r>
          </a:p>
          <a:p>
            <a:pPr marL="604519" indent="-302260" lvl="1">
              <a:lnSpc>
                <a:spcPts val="3863"/>
              </a:lnSpc>
              <a:buFont typeface="Arial"/>
              <a:buChar char="•"/>
            </a:pPr>
            <a:r>
              <a:rPr lang="en-US" sz="2799">
                <a:solidFill>
                  <a:srgbClr val="FFFFFF"/>
                </a:solidFill>
                <a:latin typeface="DM Sans"/>
              </a:rPr>
              <a:t> It provides insights into user engagement, activity, and preferences, allowing for data-driven decision-making</a:t>
            </a:r>
          </a:p>
        </p:txBody>
      </p:sp>
      <p:sp>
        <p:nvSpPr>
          <p:cNvPr name="TextBox 20" id="20"/>
          <p:cNvSpPr txBox="true"/>
          <p:nvPr/>
        </p:nvSpPr>
        <p:spPr>
          <a:xfrm rot="0">
            <a:off x="1378991" y="6672797"/>
            <a:ext cx="10862334" cy="1926717"/>
          </a:xfrm>
          <a:prstGeom prst="rect">
            <a:avLst/>
          </a:prstGeom>
        </p:spPr>
        <p:txBody>
          <a:bodyPr anchor="t" rtlCol="false" tIns="0" lIns="0" bIns="0" rIns="0">
            <a:spAutoFit/>
          </a:bodyPr>
          <a:lstStyle/>
          <a:p>
            <a:pPr marL="604519" indent="-302260" lvl="1">
              <a:lnSpc>
                <a:spcPts val="3863"/>
              </a:lnSpc>
              <a:buFont typeface="Arial"/>
              <a:buChar char="•"/>
            </a:pPr>
            <a:r>
              <a:rPr lang="en-US" sz="2799">
                <a:solidFill>
                  <a:srgbClr val="FFFFFF"/>
                </a:solidFill>
                <a:latin typeface="DM Sans"/>
              </a:rPr>
              <a:t>Descriptive Analytics: Focuses on understanding current metaverse activities.</a:t>
            </a:r>
          </a:p>
          <a:p>
            <a:pPr marL="604519" indent="-302260" lvl="1">
              <a:lnSpc>
                <a:spcPts val="3863"/>
              </a:lnSpc>
              <a:buFont typeface="Arial"/>
              <a:buChar char="•"/>
            </a:pPr>
            <a:r>
              <a:rPr lang="en-US" sz="2799">
                <a:solidFill>
                  <a:srgbClr val="FFFFFF"/>
                </a:solidFill>
                <a:latin typeface="DM Sans"/>
              </a:rPr>
              <a:t>Predictive Analytics: Aims to forecast future trends and developments within the metaverse.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296380" y="839343"/>
            <a:ext cx="10862334" cy="702945"/>
          </a:xfrm>
          <a:prstGeom prst="rect">
            <a:avLst/>
          </a:prstGeom>
        </p:spPr>
        <p:txBody>
          <a:bodyPr anchor="t" rtlCol="false" tIns="0" lIns="0" bIns="0" rIns="0">
            <a:spAutoFit/>
          </a:bodyPr>
          <a:lstStyle/>
          <a:p>
            <a:pPr algn="ctr" marL="0" indent="0" lvl="0">
              <a:lnSpc>
                <a:spcPts val="5519"/>
              </a:lnSpc>
              <a:spcBef>
                <a:spcPct val="0"/>
              </a:spcBef>
            </a:pPr>
            <a:r>
              <a:rPr lang="en-US" sz="4599">
                <a:solidFill>
                  <a:srgbClr val="011708"/>
                </a:solidFill>
                <a:latin typeface="Now Bold"/>
              </a:rPr>
              <a:t>DATA ANALYTICS IN THE METAVERSE</a:t>
            </a:r>
          </a:p>
        </p:txBody>
      </p:sp>
      <p:sp>
        <p:nvSpPr>
          <p:cNvPr name="TextBox 17" id="17"/>
          <p:cNvSpPr txBox="true"/>
          <p:nvPr/>
        </p:nvSpPr>
        <p:spPr>
          <a:xfrm rot="0">
            <a:off x="585047" y="1961388"/>
            <a:ext cx="11885788" cy="64579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Bold"/>
              </a:rPr>
              <a:t>Applications of Metaverse Analytics</a:t>
            </a:r>
          </a:p>
        </p:txBody>
      </p:sp>
      <p:sp>
        <p:nvSpPr>
          <p:cNvPr name="TextBox 18" id="18"/>
          <p:cNvSpPr txBox="true"/>
          <p:nvPr/>
        </p:nvSpPr>
        <p:spPr>
          <a:xfrm rot="0">
            <a:off x="296380" y="5840103"/>
            <a:ext cx="10862334" cy="64579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Bold"/>
              </a:rPr>
              <a:t>Benefits of Metaverse Analytics</a:t>
            </a:r>
          </a:p>
        </p:txBody>
      </p:sp>
      <p:sp>
        <p:nvSpPr>
          <p:cNvPr name="TextBox 19" id="19"/>
          <p:cNvSpPr txBox="true"/>
          <p:nvPr/>
        </p:nvSpPr>
        <p:spPr>
          <a:xfrm rot="0">
            <a:off x="1096774" y="2707312"/>
            <a:ext cx="10862334" cy="2898267"/>
          </a:xfrm>
          <a:prstGeom prst="rect">
            <a:avLst/>
          </a:prstGeom>
        </p:spPr>
        <p:txBody>
          <a:bodyPr anchor="t" rtlCol="false" tIns="0" lIns="0" bIns="0" rIns="0">
            <a:spAutoFit/>
          </a:bodyPr>
          <a:lstStyle/>
          <a:p>
            <a:pPr marL="604519" indent="-302260" lvl="1">
              <a:lnSpc>
                <a:spcPts val="3863"/>
              </a:lnSpc>
              <a:buFont typeface="Arial"/>
              <a:buChar char="•"/>
            </a:pPr>
            <a:r>
              <a:rPr lang="en-US" sz="2799">
                <a:solidFill>
                  <a:srgbClr val="FFFFFF"/>
                </a:solidFill>
                <a:latin typeface="DM Sans"/>
              </a:rPr>
              <a:t>Improving User Experience: Enhancing user interactions and personalizing experiences.</a:t>
            </a:r>
          </a:p>
          <a:p>
            <a:pPr marL="604519" indent="-302260" lvl="1">
              <a:lnSpc>
                <a:spcPts val="3863"/>
              </a:lnSpc>
              <a:buFont typeface="Arial"/>
              <a:buChar char="•"/>
            </a:pPr>
            <a:r>
              <a:rPr lang="en-US" sz="2799">
                <a:solidFill>
                  <a:srgbClr val="FFFFFF"/>
                </a:solidFill>
                <a:latin typeface="DM Sans"/>
              </a:rPr>
              <a:t>Optimizing Business Operations: Identifying popular products/services and resource allocation.</a:t>
            </a:r>
          </a:p>
          <a:p>
            <a:pPr marL="604519" indent="-302260" lvl="1">
              <a:lnSpc>
                <a:spcPts val="3863"/>
              </a:lnSpc>
              <a:buFont typeface="Arial"/>
              <a:buChar char="•"/>
            </a:pPr>
            <a:r>
              <a:rPr lang="en-US" sz="2799">
                <a:solidFill>
                  <a:srgbClr val="FFFFFF"/>
                </a:solidFill>
                <a:latin typeface="DM Sans"/>
              </a:rPr>
              <a:t>Developing New Products: Utilizing analytics to innovate and meet user needs effectively.</a:t>
            </a:r>
          </a:p>
        </p:txBody>
      </p:sp>
      <p:sp>
        <p:nvSpPr>
          <p:cNvPr name="TextBox 20" id="20"/>
          <p:cNvSpPr txBox="true"/>
          <p:nvPr/>
        </p:nvSpPr>
        <p:spPr>
          <a:xfrm rot="0">
            <a:off x="1096774" y="6438273"/>
            <a:ext cx="10862334" cy="2898267"/>
          </a:xfrm>
          <a:prstGeom prst="rect">
            <a:avLst/>
          </a:prstGeom>
        </p:spPr>
        <p:txBody>
          <a:bodyPr anchor="t" rtlCol="false" tIns="0" lIns="0" bIns="0" rIns="0">
            <a:spAutoFit/>
          </a:bodyPr>
          <a:lstStyle/>
          <a:p>
            <a:pPr marL="604519" indent="-302260" lvl="1">
              <a:lnSpc>
                <a:spcPts val="3863"/>
              </a:lnSpc>
              <a:buFont typeface="Arial"/>
              <a:buChar char="•"/>
            </a:pPr>
            <a:r>
              <a:rPr lang="en-US" sz="2799">
                <a:solidFill>
                  <a:srgbClr val="FFFFFF"/>
                </a:solidFill>
                <a:latin typeface="DM Sans"/>
              </a:rPr>
              <a:t>Improved User Experience: Enhancing engagement and relevance for users.</a:t>
            </a:r>
          </a:p>
          <a:p>
            <a:pPr marL="604519" indent="-302260" lvl="1">
              <a:lnSpc>
                <a:spcPts val="3863"/>
              </a:lnSpc>
              <a:buFont typeface="Arial"/>
              <a:buChar char="•"/>
            </a:pPr>
            <a:r>
              <a:rPr lang="en-US" sz="2799">
                <a:solidFill>
                  <a:srgbClr val="FFFFFF"/>
                </a:solidFill>
                <a:latin typeface="DM Sans"/>
              </a:rPr>
              <a:t>Optimized Business Operations: Streamlining processes and decision-making.</a:t>
            </a:r>
          </a:p>
          <a:p>
            <a:pPr marL="604519" indent="-302260" lvl="1">
              <a:lnSpc>
                <a:spcPts val="3863"/>
              </a:lnSpc>
              <a:buFont typeface="Arial"/>
              <a:buChar char="•"/>
            </a:pPr>
            <a:r>
              <a:rPr lang="en-US" sz="2799">
                <a:solidFill>
                  <a:srgbClr val="FFFFFF"/>
                </a:solidFill>
                <a:latin typeface="DM Sans"/>
              </a:rPr>
              <a:t> Competitive Advantage: Leveraging insights for strategic positioning in the metaverse.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296380" y="415597"/>
            <a:ext cx="11662727" cy="2101215"/>
          </a:xfrm>
          <a:prstGeom prst="rect">
            <a:avLst/>
          </a:prstGeom>
        </p:spPr>
        <p:txBody>
          <a:bodyPr anchor="t" rtlCol="false" tIns="0" lIns="0" bIns="0" rIns="0">
            <a:spAutoFit/>
          </a:bodyPr>
          <a:lstStyle/>
          <a:p>
            <a:pPr>
              <a:lnSpc>
                <a:spcPts val="5519"/>
              </a:lnSpc>
            </a:pPr>
            <a:r>
              <a:rPr lang="en-US" sz="4599">
                <a:solidFill>
                  <a:srgbClr val="011708"/>
                </a:solidFill>
                <a:latin typeface="Now Bold"/>
              </a:rPr>
              <a:t>Blockchain Contribution to Metaverse Data Analytics</a:t>
            </a:r>
          </a:p>
          <a:p>
            <a:pPr marL="0" indent="0" lvl="0">
              <a:lnSpc>
                <a:spcPts val="5519"/>
              </a:lnSpc>
              <a:spcBef>
                <a:spcPct val="0"/>
              </a:spcBef>
            </a:pPr>
          </a:p>
        </p:txBody>
      </p:sp>
      <p:sp>
        <p:nvSpPr>
          <p:cNvPr name="TextBox 17" id="17"/>
          <p:cNvSpPr txBox="true"/>
          <p:nvPr/>
        </p:nvSpPr>
        <p:spPr>
          <a:xfrm rot="0">
            <a:off x="-1960466" y="2351369"/>
            <a:ext cx="11885788" cy="64579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Bold"/>
              </a:rPr>
              <a:t>Secure Data Storage</a:t>
            </a:r>
          </a:p>
        </p:txBody>
      </p:sp>
      <p:sp>
        <p:nvSpPr>
          <p:cNvPr name="TextBox 18" id="18"/>
          <p:cNvSpPr txBox="true"/>
          <p:nvPr/>
        </p:nvSpPr>
        <p:spPr>
          <a:xfrm rot="0">
            <a:off x="-937012" y="5605579"/>
            <a:ext cx="10862334" cy="64579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Bold"/>
              </a:rPr>
              <a:t>Immutable Data Records</a:t>
            </a:r>
          </a:p>
        </p:txBody>
      </p:sp>
      <p:sp>
        <p:nvSpPr>
          <p:cNvPr name="TextBox 19" id="19"/>
          <p:cNvSpPr txBox="true"/>
          <p:nvPr/>
        </p:nvSpPr>
        <p:spPr>
          <a:xfrm rot="0">
            <a:off x="1378991" y="3191286"/>
            <a:ext cx="10862334" cy="1926717"/>
          </a:xfrm>
          <a:prstGeom prst="rect">
            <a:avLst/>
          </a:prstGeom>
        </p:spPr>
        <p:txBody>
          <a:bodyPr anchor="t" rtlCol="false" tIns="0" lIns="0" bIns="0" rIns="0">
            <a:spAutoFit/>
          </a:bodyPr>
          <a:lstStyle/>
          <a:p>
            <a:pPr marL="604519" indent="-302260" lvl="1">
              <a:lnSpc>
                <a:spcPts val="3863"/>
              </a:lnSpc>
              <a:buFont typeface="Arial"/>
              <a:buChar char="•"/>
            </a:pPr>
            <a:r>
              <a:rPr lang="en-US" sz="2799">
                <a:solidFill>
                  <a:srgbClr val="FFFFFF"/>
                </a:solidFill>
                <a:latin typeface="DM Sans"/>
              </a:rPr>
              <a:t>Blockchain technology ensures data integrity and security through decentralized ledger systems.</a:t>
            </a:r>
          </a:p>
          <a:p>
            <a:pPr marL="604519" indent="-302260" lvl="1">
              <a:lnSpc>
                <a:spcPts val="3863"/>
              </a:lnSpc>
              <a:buFont typeface="Arial"/>
              <a:buChar char="•"/>
            </a:pPr>
            <a:r>
              <a:rPr lang="en-US" sz="2799">
                <a:solidFill>
                  <a:srgbClr val="FFFFFF"/>
                </a:solidFill>
                <a:latin typeface="DM Sans"/>
              </a:rPr>
              <a:t> It enables transparent and tamper-proof data storage, enhancing trust and privacy in the metaverse.</a:t>
            </a:r>
          </a:p>
        </p:txBody>
      </p:sp>
      <p:sp>
        <p:nvSpPr>
          <p:cNvPr name="TextBox 20" id="20"/>
          <p:cNvSpPr txBox="true"/>
          <p:nvPr/>
        </p:nvSpPr>
        <p:spPr>
          <a:xfrm rot="0">
            <a:off x="1096774" y="6438273"/>
            <a:ext cx="10862334" cy="2412492"/>
          </a:xfrm>
          <a:prstGeom prst="rect">
            <a:avLst/>
          </a:prstGeom>
        </p:spPr>
        <p:txBody>
          <a:bodyPr anchor="t" rtlCol="false" tIns="0" lIns="0" bIns="0" rIns="0">
            <a:spAutoFit/>
          </a:bodyPr>
          <a:lstStyle/>
          <a:p>
            <a:pPr marL="604519" indent="-302260" lvl="1">
              <a:lnSpc>
                <a:spcPts val="3863"/>
              </a:lnSpc>
              <a:buFont typeface="Arial"/>
              <a:buChar char="•"/>
            </a:pPr>
            <a:r>
              <a:rPr lang="en-US" sz="2799">
                <a:solidFill>
                  <a:srgbClr val="FFFFFF"/>
                </a:solidFill>
                <a:latin typeface="DM Sans"/>
              </a:rPr>
              <a:t>All transactions and data entries are securely recorded on the blockchain, providing a reliable source of truth.</a:t>
            </a:r>
          </a:p>
          <a:p>
            <a:pPr marL="604519" indent="-302260" lvl="1">
              <a:lnSpc>
                <a:spcPts val="3863"/>
              </a:lnSpc>
              <a:buFont typeface="Arial"/>
              <a:buChar char="•"/>
            </a:pPr>
            <a:r>
              <a:rPr lang="en-US" sz="2799">
                <a:solidFill>
                  <a:srgbClr val="FFFFFF"/>
                </a:solidFill>
                <a:latin typeface="DM Sans"/>
              </a:rPr>
              <a:t> This feature ensures data authenticity and prevents unauthorized access or manipulation.</a:t>
            </a:r>
          </a:p>
          <a:p>
            <a:pPr>
              <a:lnSpc>
                <a:spcPts val="386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296380" y="415597"/>
            <a:ext cx="11662727" cy="2101215"/>
          </a:xfrm>
          <a:prstGeom prst="rect">
            <a:avLst/>
          </a:prstGeom>
        </p:spPr>
        <p:txBody>
          <a:bodyPr anchor="t" rtlCol="false" tIns="0" lIns="0" bIns="0" rIns="0">
            <a:spAutoFit/>
          </a:bodyPr>
          <a:lstStyle/>
          <a:p>
            <a:pPr>
              <a:lnSpc>
                <a:spcPts val="5519"/>
              </a:lnSpc>
            </a:pPr>
            <a:r>
              <a:rPr lang="en-US" sz="4599">
                <a:solidFill>
                  <a:srgbClr val="011708"/>
                </a:solidFill>
                <a:latin typeface="Now Bold"/>
              </a:rPr>
              <a:t>Blockchain Contribution to Metaverse Data Analytics</a:t>
            </a:r>
          </a:p>
          <a:p>
            <a:pPr marL="0" indent="0" lvl="0">
              <a:lnSpc>
                <a:spcPts val="5519"/>
              </a:lnSpc>
              <a:spcBef>
                <a:spcPct val="0"/>
              </a:spcBef>
            </a:pPr>
          </a:p>
        </p:txBody>
      </p:sp>
      <p:sp>
        <p:nvSpPr>
          <p:cNvPr name="TextBox 17" id="17"/>
          <p:cNvSpPr txBox="true"/>
          <p:nvPr/>
        </p:nvSpPr>
        <p:spPr>
          <a:xfrm rot="0">
            <a:off x="-1960466" y="2351369"/>
            <a:ext cx="11885788" cy="64579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Now Bold"/>
              </a:rPr>
              <a:t>Smart Contracts</a:t>
            </a:r>
          </a:p>
        </p:txBody>
      </p:sp>
      <p:sp>
        <p:nvSpPr>
          <p:cNvPr name="TextBox 18" id="18"/>
          <p:cNvSpPr txBox="true"/>
          <p:nvPr/>
        </p:nvSpPr>
        <p:spPr>
          <a:xfrm rot="0">
            <a:off x="1378991" y="3191286"/>
            <a:ext cx="10862334" cy="1926717"/>
          </a:xfrm>
          <a:prstGeom prst="rect">
            <a:avLst/>
          </a:prstGeom>
        </p:spPr>
        <p:txBody>
          <a:bodyPr anchor="t" rtlCol="false" tIns="0" lIns="0" bIns="0" rIns="0">
            <a:spAutoFit/>
          </a:bodyPr>
          <a:lstStyle/>
          <a:p>
            <a:pPr marL="604519" indent="-302260" lvl="1">
              <a:lnSpc>
                <a:spcPts val="3863"/>
              </a:lnSpc>
              <a:buFont typeface="Arial"/>
              <a:buChar char="•"/>
            </a:pPr>
            <a:r>
              <a:rPr lang="en-US" sz="2799">
                <a:solidFill>
                  <a:srgbClr val="FFFFFF"/>
                </a:solidFill>
                <a:latin typeface="DM Sans"/>
              </a:rPr>
              <a:t>Smart contracts on blockchain networks facilitate automated data management processes.</a:t>
            </a:r>
          </a:p>
          <a:p>
            <a:pPr marL="604519" indent="-302260" lvl="1">
              <a:lnSpc>
                <a:spcPts val="3863"/>
              </a:lnSpc>
              <a:buFont typeface="Arial"/>
              <a:buChar char="•"/>
            </a:pPr>
            <a:r>
              <a:rPr lang="en-US" sz="2799">
                <a:solidFill>
                  <a:srgbClr val="FFFFFF"/>
                </a:solidFill>
                <a:latin typeface="DM Sans"/>
              </a:rPr>
              <a:t>They enable secure data sharing, enforce data access rights, and streamline data transactions within the metaverse.</a:t>
            </a:r>
          </a:p>
        </p:txBody>
      </p:sp>
      <p:sp>
        <p:nvSpPr>
          <p:cNvPr name="TextBox 19" id="19"/>
          <p:cNvSpPr txBox="true"/>
          <p:nvPr/>
        </p:nvSpPr>
        <p:spPr>
          <a:xfrm rot="0">
            <a:off x="696577" y="5874258"/>
            <a:ext cx="10862334" cy="3384042"/>
          </a:xfrm>
          <a:prstGeom prst="rect">
            <a:avLst/>
          </a:prstGeom>
        </p:spPr>
        <p:txBody>
          <a:bodyPr anchor="t" rtlCol="false" tIns="0" lIns="0" bIns="0" rIns="0">
            <a:spAutoFit/>
          </a:bodyPr>
          <a:lstStyle/>
          <a:p>
            <a:pPr>
              <a:lnSpc>
                <a:spcPts val="3863"/>
              </a:lnSpc>
            </a:pPr>
            <a:r>
              <a:rPr lang="en-US" sz="2799">
                <a:solidFill>
                  <a:srgbClr val="FFFFFF"/>
                </a:solidFill>
                <a:latin typeface="DM Sans"/>
              </a:rPr>
              <a:t>In conclusion, data analytics in the metaverse, coupled with blockchain technology, revolutionizes data management, user experiences, and business operations in this dynamic digital realm. The synergy between data analytics and blockchain paves the way for innovative solutions and enhanced functionalities within the metaverse.</a:t>
            </a:r>
          </a:p>
          <a:p>
            <a:pPr>
              <a:lnSpc>
                <a:spcPts val="386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984664" y="3749905"/>
            <a:ext cx="10959741" cy="2644315"/>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THANKS FOR LISTENING...</a:t>
            </a:r>
          </a:p>
        </p:txBody>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7169" y="3038939"/>
            <a:ext cx="559773" cy="712674"/>
          </a:xfrm>
          <a:custGeom>
            <a:avLst/>
            <a:gdLst/>
            <a:ahLst/>
            <a:cxnLst/>
            <a:rect r="r" b="b" t="t" l="l"/>
            <a:pathLst>
              <a:path h="712674" w="559773">
                <a:moveTo>
                  <a:pt x="0" y="0"/>
                </a:moveTo>
                <a:lnTo>
                  <a:pt x="559773" y="0"/>
                </a:lnTo>
                <a:lnTo>
                  <a:pt x="559773" y="712673"/>
                </a:lnTo>
                <a:lnTo>
                  <a:pt x="0" y="712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03957" y="3022795"/>
            <a:ext cx="808743" cy="788157"/>
          </a:xfrm>
          <a:custGeom>
            <a:avLst/>
            <a:gdLst/>
            <a:ahLst/>
            <a:cxnLst/>
            <a:rect r="r" b="b" t="t" l="l"/>
            <a:pathLst>
              <a:path h="788157" w="808743">
                <a:moveTo>
                  <a:pt x="0" y="0"/>
                </a:moveTo>
                <a:lnTo>
                  <a:pt x="808743" y="0"/>
                </a:lnTo>
                <a:lnTo>
                  <a:pt x="808743" y="788157"/>
                </a:lnTo>
                <a:lnTo>
                  <a:pt x="0" y="788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70343" y="2977353"/>
            <a:ext cx="786583" cy="853295"/>
          </a:xfrm>
          <a:custGeom>
            <a:avLst/>
            <a:gdLst/>
            <a:ahLst/>
            <a:cxnLst/>
            <a:rect r="r" b="b" t="t" l="l"/>
            <a:pathLst>
              <a:path h="853295" w="786583">
                <a:moveTo>
                  <a:pt x="0" y="0"/>
                </a:moveTo>
                <a:lnTo>
                  <a:pt x="786583" y="0"/>
                </a:lnTo>
                <a:lnTo>
                  <a:pt x="786583" y="853295"/>
                </a:lnTo>
                <a:lnTo>
                  <a:pt x="0" y="853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632011" y="2912843"/>
            <a:ext cx="913512" cy="838770"/>
          </a:xfrm>
          <a:custGeom>
            <a:avLst/>
            <a:gdLst/>
            <a:ahLst/>
            <a:cxnLst/>
            <a:rect r="r" b="b" t="t" l="l"/>
            <a:pathLst>
              <a:path h="838770" w="913512">
                <a:moveTo>
                  <a:pt x="0" y="0"/>
                </a:moveTo>
                <a:lnTo>
                  <a:pt x="913512" y="0"/>
                </a:lnTo>
                <a:lnTo>
                  <a:pt x="913512" y="838769"/>
                </a:lnTo>
                <a:lnTo>
                  <a:pt x="0" y="8387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872769" y="3069922"/>
            <a:ext cx="629328" cy="760726"/>
          </a:xfrm>
          <a:custGeom>
            <a:avLst/>
            <a:gdLst/>
            <a:ahLst/>
            <a:cxnLst/>
            <a:rect r="r" b="b" t="t" l="l"/>
            <a:pathLst>
              <a:path h="760726" w="629328">
                <a:moveTo>
                  <a:pt x="0" y="0"/>
                </a:moveTo>
                <a:lnTo>
                  <a:pt x="629328" y="0"/>
                </a:lnTo>
                <a:lnTo>
                  <a:pt x="629328" y="760726"/>
                </a:lnTo>
                <a:lnTo>
                  <a:pt x="0" y="7607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35206" y="5494550"/>
            <a:ext cx="699051" cy="799330"/>
          </a:xfrm>
          <a:custGeom>
            <a:avLst/>
            <a:gdLst/>
            <a:ahLst/>
            <a:cxnLst/>
            <a:rect r="r" b="b" t="t" l="l"/>
            <a:pathLst>
              <a:path h="799330" w="699051">
                <a:moveTo>
                  <a:pt x="0" y="0"/>
                </a:moveTo>
                <a:lnTo>
                  <a:pt x="699050" y="0"/>
                </a:lnTo>
                <a:lnTo>
                  <a:pt x="699050" y="799330"/>
                </a:lnTo>
                <a:lnTo>
                  <a:pt x="0" y="7993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245504" y="5477408"/>
            <a:ext cx="771522" cy="742064"/>
          </a:xfrm>
          <a:custGeom>
            <a:avLst/>
            <a:gdLst/>
            <a:ahLst/>
            <a:cxnLst/>
            <a:rect r="r" b="b" t="t" l="l"/>
            <a:pathLst>
              <a:path h="742064" w="771522">
                <a:moveTo>
                  <a:pt x="0" y="0"/>
                </a:moveTo>
                <a:lnTo>
                  <a:pt x="771522" y="0"/>
                </a:lnTo>
                <a:lnTo>
                  <a:pt x="771522" y="742064"/>
                </a:lnTo>
                <a:lnTo>
                  <a:pt x="0" y="7420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5452121" y="5368865"/>
            <a:ext cx="650497" cy="774401"/>
          </a:xfrm>
          <a:custGeom>
            <a:avLst/>
            <a:gdLst/>
            <a:ahLst/>
            <a:cxnLst/>
            <a:rect r="r" b="b" t="t" l="l"/>
            <a:pathLst>
              <a:path h="774401" w="650497">
                <a:moveTo>
                  <a:pt x="0" y="0"/>
                </a:moveTo>
                <a:lnTo>
                  <a:pt x="650497" y="0"/>
                </a:lnTo>
                <a:lnTo>
                  <a:pt x="650497" y="774401"/>
                </a:lnTo>
                <a:lnTo>
                  <a:pt x="0" y="7744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6701250" y="5445998"/>
            <a:ext cx="758127" cy="672665"/>
          </a:xfrm>
          <a:custGeom>
            <a:avLst/>
            <a:gdLst/>
            <a:ahLst/>
            <a:cxnLst/>
            <a:rect r="r" b="b" t="t" l="l"/>
            <a:pathLst>
              <a:path h="672665" w="758127">
                <a:moveTo>
                  <a:pt x="0" y="0"/>
                </a:moveTo>
                <a:lnTo>
                  <a:pt x="758127" y="0"/>
                </a:lnTo>
                <a:lnTo>
                  <a:pt x="758127" y="672666"/>
                </a:lnTo>
                <a:lnTo>
                  <a:pt x="0" y="6726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7909929" y="5421396"/>
            <a:ext cx="665047" cy="640863"/>
          </a:xfrm>
          <a:custGeom>
            <a:avLst/>
            <a:gdLst/>
            <a:ahLst/>
            <a:cxnLst/>
            <a:rect r="r" b="b" t="t" l="l"/>
            <a:pathLst>
              <a:path h="640863" w="665047">
                <a:moveTo>
                  <a:pt x="0" y="0"/>
                </a:moveTo>
                <a:lnTo>
                  <a:pt x="665047" y="0"/>
                </a:lnTo>
                <a:lnTo>
                  <a:pt x="665047" y="640863"/>
                </a:lnTo>
                <a:lnTo>
                  <a:pt x="0" y="6408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1323032" y="2956026"/>
            <a:ext cx="974926" cy="921748"/>
          </a:xfrm>
          <a:custGeom>
            <a:avLst/>
            <a:gdLst/>
            <a:ahLst/>
            <a:cxnLst/>
            <a:rect r="r" b="b" t="t" l="l"/>
            <a:pathLst>
              <a:path h="921748" w="974926">
                <a:moveTo>
                  <a:pt x="0" y="0"/>
                </a:moveTo>
                <a:lnTo>
                  <a:pt x="974926" y="0"/>
                </a:lnTo>
                <a:lnTo>
                  <a:pt x="974926" y="921749"/>
                </a:lnTo>
                <a:lnTo>
                  <a:pt x="0" y="92174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0164526" y="3089097"/>
            <a:ext cx="746819" cy="722377"/>
          </a:xfrm>
          <a:custGeom>
            <a:avLst/>
            <a:gdLst/>
            <a:ahLst/>
            <a:cxnLst/>
            <a:rect r="r" b="b" t="t" l="l"/>
            <a:pathLst>
              <a:path h="722377" w="746819">
                <a:moveTo>
                  <a:pt x="0" y="0"/>
                </a:moveTo>
                <a:lnTo>
                  <a:pt x="746819" y="0"/>
                </a:lnTo>
                <a:lnTo>
                  <a:pt x="746819" y="722377"/>
                </a:lnTo>
                <a:lnTo>
                  <a:pt x="0" y="72237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4513541" y="8255981"/>
            <a:ext cx="856802" cy="827204"/>
          </a:xfrm>
          <a:custGeom>
            <a:avLst/>
            <a:gdLst/>
            <a:ahLst/>
            <a:cxnLst/>
            <a:rect r="r" b="b" t="t" l="l"/>
            <a:pathLst>
              <a:path h="827204" w="856802">
                <a:moveTo>
                  <a:pt x="0" y="0"/>
                </a:moveTo>
                <a:lnTo>
                  <a:pt x="856802" y="0"/>
                </a:lnTo>
                <a:lnTo>
                  <a:pt x="856802" y="827204"/>
                </a:lnTo>
                <a:lnTo>
                  <a:pt x="0" y="82720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2580863" y="3069922"/>
            <a:ext cx="884649" cy="854089"/>
          </a:xfrm>
          <a:custGeom>
            <a:avLst/>
            <a:gdLst/>
            <a:ahLst/>
            <a:cxnLst/>
            <a:rect r="r" b="b" t="t" l="l"/>
            <a:pathLst>
              <a:path h="854089" w="884649">
                <a:moveTo>
                  <a:pt x="0" y="0"/>
                </a:moveTo>
                <a:lnTo>
                  <a:pt x="884649" y="0"/>
                </a:lnTo>
                <a:lnTo>
                  <a:pt x="884649" y="854089"/>
                </a:lnTo>
                <a:lnTo>
                  <a:pt x="0" y="85408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9008522" y="5289177"/>
            <a:ext cx="884649" cy="854089"/>
          </a:xfrm>
          <a:custGeom>
            <a:avLst/>
            <a:gdLst/>
            <a:ahLst/>
            <a:cxnLst/>
            <a:rect r="r" b="b" t="t" l="l"/>
            <a:pathLst>
              <a:path h="854089" w="884649">
                <a:moveTo>
                  <a:pt x="0" y="0"/>
                </a:moveTo>
                <a:lnTo>
                  <a:pt x="884650" y="0"/>
                </a:lnTo>
                <a:lnTo>
                  <a:pt x="884650" y="854089"/>
                </a:lnTo>
                <a:lnTo>
                  <a:pt x="0" y="854089"/>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0151430" y="5421396"/>
            <a:ext cx="747700" cy="721870"/>
          </a:xfrm>
          <a:custGeom>
            <a:avLst/>
            <a:gdLst/>
            <a:ahLst/>
            <a:cxnLst/>
            <a:rect r="r" b="b" t="t" l="l"/>
            <a:pathLst>
              <a:path h="721870" w="747700">
                <a:moveTo>
                  <a:pt x="0" y="0"/>
                </a:moveTo>
                <a:lnTo>
                  <a:pt x="747700" y="0"/>
                </a:lnTo>
                <a:lnTo>
                  <a:pt x="747700" y="721870"/>
                </a:lnTo>
                <a:lnTo>
                  <a:pt x="0" y="72187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1349682" y="5421396"/>
            <a:ext cx="882987" cy="854089"/>
          </a:xfrm>
          <a:custGeom>
            <a:avLst/>
            <a:gdLst/>
            <a:ahLst/>
            <a:cxnLst/>
            <a:rect r="r" b="b" t="t" l="l"/>
            <a:pathLst>
              <a:path h="854089" w="882987">
                <a:moveTo>
                  <a:pt x="0" y="0"/>
                </a:moveTo>
                <a:lnTo>
                  <a:pt x="882987" y="0"/>
                </a:lnTo>
                <a:lnTo>
                  <a:pt x="882987" y="854089"/>
                </a:lnTo>
                <a:lnTo>
                  <a:pt x="0" y="85408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2796013" y="5395649"/>
            <a:ext cx="791335" cy="720834"/>
          </a:xfrm>
          <a:custGeom>
            <a:avLst/>
            <a:gdLst/>
            <a:ahLst/>
            <a:cxnLst/>
            <a:rect r="r" b="b" t="t" l="l"/>
            <a:pathLst>
              <a:path h="720834" w="791335">
                <a:moveTo>
                  <a:pt x="0" y="0"/>
                </a:moveTo>
                <a:lnTo>
                  <a:pt x="791334" y="0"/>
                </a:lnTo>
                <a:lnTo>
                  <a:pt x="791334" y="720833"/>
                </a:lnTo>
                <a:lnTo>
                  <a:pt x="0" y="72083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2783727" y="6876102"/>
            <a:ext cx="755313" cy="756689"/>
          </a:xfrm>
          <a:custGeom>
            <a:avLst/>
            <a:gdLst/>
            <a:ahLst/>
            <a:cxnLst/>
            <a:rect r="r" b="b" t="t" l="l"/>
            <a:pathLst>
              <a:path h="756689" w="755313">
                <a:moveTo>
                  <a:pt x="0" y="0"/>
                </a:moveTo>
                <a:lnTo>
                  <a:pt x="755313" y="0"/>
                </a:lnTo>
                <a:lnTo>
                  <a:pt x="755313" y="756689"/>
                </a:lnTo>
                <a:lnTo>
                  <a:pt x="0" y="756689"/>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5463924" y="7116598"/>
            <a:ext cx="741528" cy="730742"/>
          </a:xfrm>
          <a:custGeom>
            <a:avLst/>
            <a:gdLst/>
            <a:ahLst/>
            <a:cxnLst/>
            <a:rect r="r" b="b" t="t" l="l"/>
            <a:pathLst>
              <a:path h="730742" w="741528">
                <a:moveTo>
                  <a:pt x="0" y="0"/>
                </a:moveTo>
                <a:lnTo>
                  <a:pt x="741528" y="0"/>
                </a:lnTo>
                <a:lnTo>
                  <a:pt x="741528" y="730742"/>
                </a:lnTo>
                <a:lnTo>
                  <a:pt x="0" y="73074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3094477" y="4392668"/>
            <a:ext cx="847166" cy="847166"/>
          </a:xfrm>
          <a:custGeom>
            <a:avLst/>
            <a:gdLst/>
            <a:ahLst/>
            <a:cxnLst/>
            <a:rect r="r" b="b" t="t" l="l"/>
            <a:pathLst>
              <a:path h="847166" w="847166">
                <a:moveTo>
                  <a:pt x="0" y="0"/>
                </a:moveTo>
                <a:lnTo>
                  <a:pt x="847166" y="0"/>
                </a:lnTo>
                <a:lnTo>
                  <a:pt x="847166" y="847166"/>
                </a:lnTo>
                <a:lnTo>
                  <a:pt x="0" y="84716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0129825" y="7011028"/>
            <a:ext cx="730742" cy="730742"/>
          </a:xfrm>
          <a:custGeom>
            <a:avLst/>
            <a:gdLst/>
            <a:ahLst/>
            <a:cxnLst/>
            <a:rect r="r" b="b" t="t" l="l"/>
            <a:pathLst>
              <a:path h="730742" w="730742">
                <a:moveTo>
                  <a:pt x="0" y="0"/>
                </a:moveTo>
                <a:lnTo>
                  <a:pt x="730742" y="0"/>
                </a:lnTo>
                <a:lnTo>
                  <a:pt x="730742" y="730743"/>
                </a:lnTo>
                <a:lnTo>
                  <a:pt x="0" y="730743"/>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6668531" y="4337340"/>
            <a:ext cx="749829" cy="730742"/>
          </a:xfrm>
          <a:custGeom>
            <a:avLst/>
            <a:gdLst/>
            <a:ahLst/>
            <a:cxnLst/>
            <a:rect r="r" b="b" t="t" l="l"/>
            <a:pathLst>
              <a:path h="730742" w="749829">
                <a:moveTo>
                  <a:pt x="0" y="0"/>
                </a:moveTo>
                <a:lnTo>
                  <a:pt x="749829" y="0"/>
                </a:lnTo>
                <a:lnTo>
                  <a:pt x="749829" y="730743"/>
                </a:lnTo>
                <a:lnTo>
                  <a:pt x="0" y="730743"/>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7879006" y="7011028"/>
            <a:ext cx="855124" cy="730742"/>
          </a:xfrm>
          <a:custGeom>
            <a:avLst/>
            <a:gdLst/>
            <a:ahLst/>
            <a:cxnLst/>
            <a:rect r="r" b="b" t="t" l="l"/>
            <a:pathLst>
              <a:path h="730742" w="855124">
                <a:moveTo>
                  <a:pt x="0" y="0"/>
                </a:moveTo>
                <a:lnTo>
                  <a:pt x="855124" y="0"/>
                </a:lnTo>
                <a:lnTo>
                  <a:pt x="855124" y="730743"/>
                </a:lnTo>
                <a:lnTo>
                  <a:pt x="0" y="730743"/>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5399318" y="4392668"/>
            <a:ext cx="674940" cy="730742"/>
          </a:xfrm>
          <a:custGeom>
            <a:avLst/>
            <a:gdLst/>
            <a:ahLst/>
            <a:cxnLst/>
            <a:rect r="r" b="b" t="t" l="l"/>
            <a:pathLst>
              <a:path h="730742" w="674940">
                <a:moveTo>
                  <a:pt x="0" y="0"/>
                </a:moveTo>
                <a:lnTo>
                  <a:pt x="674940" y="0"/>
                </a:lnTo>
                <a:lnTo>
                  <a:pt x="674940" y="730742"/>
                </a:lnTo>
                <a:lnTo>
                  <a:pt x="0" y="73074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4245504" y="4392668"/>
            <a:ext cx="637739" cy="730742"/>
          </a:xfrm>
          <a:custGeom>
            <a:avLst/>
            <a:gdLst/>
            <a:ahLst/>
            <a:cxnLst/>
            <a:rect r="r" b="b" t="t" l="l"/>
            <a:pathLst>
              <a:path h="730742" w="637739">
                <a:moveTo>
                  <a:pt x="0" y="0"/>
                </a:moveTo>
                <a:lnTo>
                  <a:pt x="637739" y="0"/>
                </a:lnTo>
                <a:lnTo>
                  <a:pt x="637739" y="730742"/>
                </a:lnTo>
                <a:lnTo>
                  <a:pt x="0" y="730742"/>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6783404" y="7083506"/>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4631265" y="7116598"/>
            <a:ext cx="490262" cy="730742"/>
          </a:xfrm>
          <a:custGeom>
            <a:avLst/>
            <a:gdLst/>
            <a:ahLst/>
            <a:cxnLst/>
            <a:rect r="r" b="b" t="t" l="l"/>
            <a:pathLst>
              <a:path h="730742" w="490262">
                <a:moveTo>
                  <a:pt x="0" y="0"/>
                </a:moveTo>
                <a:lnTo>
                  <a:pt x="490262" y="0"/>
                </a:lnTo>
                <a:lnTo>
                  <a:pt x="490262" y="730742"/>
                </a:lnTo>
                <a:lnTo>
                  <a:pt x="0" y="73074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3354128" y="8255981"/>
            <a:ext cx="758318" cy="730742"/>
          </a:xfrm>
          <a:custGeom>
            <a:avLst/>
            <a:gdLst/>
            <a:ahLst/>
            <a:cxnLst/>
            <a:rect r="r" b="b" t="t" l="l"/>
            <a:pathLst>
              <a:path h="730742" w="758318">
                <a:moveTo>
                  <a:pt x="0" y="0"/>
                </a:moveTo>
                <a:lnTo>
                  <a:pt x="758318" y="0"/>
                </a:lnTo>
                <a:lnTo>
                  <a:pt x="758318" y="730742"/>
                </a:lnTo>
                <a:lnTo>
                  <a:pt x="0" y="73074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0267094" y="4282013"/>
            <a:ext cx="629767" cy="730742"/>
          </a:xfrm>
          <a:custGeom>
            <a:avLst/>
            <a:gdLst/>
            <a:ahLst/>
            <a:cxnLst/>
            <a:rect r="r" b="b" t="t" l="l"/>
            <a:pathLst>
              <a:path h="730742" w="629767">
                <a:moveTo>
                  <a:pt x="0" y="0"/>
                </a:moveTo>
                <a:lnTo>
                  <a:pt x="629767" y="0"/>
                </a:lnTo>
                <a:lnTo>
                  <a:pt x="629767" y="730742"/>
                </a:lnTo>
                <a:lnTo>
                  <a:pt x="0" y="730742"/>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1438383" y="4282013"/>
            <a:ext cx="794285" cy="730742"/>
          </a:xfrm>
          <a:custGeom>
            <a:avLst/>
            <a:gdLst/>
            <a:ahLst/>
            <a:cxnLst/>
            <a:rect r="r" b="b" t="t" l="l"/>
            <a:pathLst>
              <a:path h="730742" w="794285">
                <a:moveTo>
                  <a:pt x="0" y="0"/>
                </a:moveTo>
                <a:lnTo>
                  <a:pt x="794286" y="0"/>
                </a:lnTo>
                <a:lnTo>
                  <a:pt x="794286" y="730742"/>
                </a:lnTo>
                <a:lnTo>
                  <a:pt x="0" y="730742"/>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7725714" y="4392668"/>
            <a:ext cx="1033479" cy="620087"/>
          </a:xfrm>
          <a:custGeom>
            <a:avLst/>
            <a:gdLst/>
            <a:ahLst/>
            <a:cxnLst/>
            <a:rect r="r" b="b" t="t" l="l"/>
            <a:pathLst>
              <a:path h="620087" w="1033479">
                <a:moveTo>
                  <a:pt x="0" y="0"/>
                </a:moveTo>
                <a:lnTo>
                  <a:pt x="1033478" y="0"/>
                </a:lnTo>
                <a:lnTo>
                  <a:pt x="1033478" y="620087"/>
                </a:lnTo>
                <a:lnTo>
                  <a:pt x="0" y="620087"/>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2796013" y="4282013"/>
            <a:ext cx="730742" cy="730742"/>
          </a:xfrm>
          <a:custGeom>
            <a:avLst/>
            <a:gdLst/>
            <a:ahLst/>
            <a:cxnLst/>
            <a:rect r="r" b="b" t="t" l="l"/>
            <a:pathLst>
              <a:path h="730742" w="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9141632" y="4282013"/>
            <a:ext cx="580608" cy="730742"/>
          </a:xfrm>
          <a:custGeom>
            <a:avLst/>
            <a:gdLst/>
            <a:ahLst/>
            <a:cxnLst/>
            <a:rect r="r" b="b" t="t" l="l"/>
            <a:pathLst>
              <a:path h="730742" w="580608">
                <a:moveTo>
                  <a:pt x="0" y="0"/>
                </a:moveTo>
                <a:lnTo>
                  <a:pt x="580608" y="0"/>
                </a:lnTo>
                <a:lnTo>
                  <a:pt x="580608" y="730742"/>
                </a:lnTo>
                <a:lnTo>
                  <a:pt x="0" y="730742"/>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3354128" y="7116598"/>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1531936" y="6889075"/>
            <a:ext cx="607181" cy="730742"/>
          </a:xfrm>
          <a:custGeom>
            <a:avLst/>
            <a:gdLst/>
            <a:ahLst/>
            <a:cxnLst/>
            <a:rect r="r" b="b" t="t" l="l"/>
            <a:pathLst>
              <a:path h="730742" w="607181">
                <a:moveTo>
                  <a:pt x="0" y="0"/>
                </a:moveTo>
                <a:lnTo>
                  <a:pt x="607180" y="0"/>
                </a:lnTo>
                <a:lnTo>
                  <a:pt x="607180" y="730743"/>
                </a:lnTo>
                <a:lnTo>
                  <a:pt x="0" y="730743"/>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9037908" y="7011028"/>
            <a:ext cx="788056" cy="730742"/>
          </a:xfrm>
          <a:custGeom>
            <a:avLst/>
            <a:gdLst/>
            <a:ahLst/>
            <a:cxnLst/>
            <a:rect r="r" b="b" t="t" l="l"/>
            <a:pathLst>
              <a:path h="730742" w="788056">
                <a:moveTo>
                  <a:pt x="0" y="0"/>
                </a:moveTo>
                <a:lnTo>
                  <a:pt x="788056" y="0"/>
                </a:lnTo>
                <a:lnTo>
                  <a:pt x="788056" y="730743"/>
                </a:lnTo>
                <a:lnTo>
                  <a:pt x="0" y="730743"/>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5579909" y="8161679"/>
            <a:ext cx="988698" cy="950948"/>
          </a:xfrm>
          <a:custGeom>
            <a:avLst/>
            <a:gdLst/>
            <a:ahLst/>
            <a:cxnLst/>
            <a:rect r="r" b="b" t="t" l="l"/>
            <a:pathLst>
              <a:path h="950948" w="988698">
                <a:moveTo>
                  <a:pt x="0" y="0"/>
                </a:moveTo>
                <a:lnTo>
                  <a:pt x="988698" y="0"/>
                </a:lnTo>
                <a:lnTo>
                  <a:pt x="988698" y="950948"/>
                </a:lnTo>
                <a:lnTo>
                  <a:pt x="0" y="950948"/>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0" id="40"/>
          <p:cNvSpPr/>
          <p:nvPr/>
        </p:nvSpPr>
        <p:spPr>
          <a:xfrm flipH="false" flipV="false" rot="0">
            <a:off x="6826331" y="8139065"/>
            <a:ext cx="932103" cy="944119"/>
          </a:xfrm>
          <a:custGeom>
            <a:avLst/>
            <a:gdLst/>
            <a:ahLst/>
            <a:cxnLst/>
            <a:rect r="r" b="b" t="t" l="l"/>
            <a:pathLst>
              <a:path h="944119" w="932103">
                <a:moveTo>
                  <a:pt x="0" y="0"/>
                </a:moveTo>
                <a:lnTo>
                  <a:pt x="932103" y="0"/>
                </a:lnTo>
                <a:lnTo>
                  <a:pt x="932103" y="944120"/>
                </a:lnTo>
                <a:lnTo>
                  <a:pt x="0" y="944120"/>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1" id="41"/>
          <p:cNvSpPr/>
          <p:nvPr/>
        </p:nvSpPr>
        <p:spPr>
          <a:xfrm flipH="false" flipV="false" rot="0">
            <a:off x="8073958" y="8198663"/>
            <a:ext cx="856276" cy="845378"/>
          </a:xfrm>
          <a:custGeom>
            <a:avLst/>
            <a:gdLst/>
            <a:ahLst/>
            <a:cxnLst/>
            <a:rect r="r" b="b" t="t" l="l"/>
            <a:pathLst>
              <a:path h="845378" w="856276">
                <a:moveTo>
                  <a:pt x="0" y="0"/>
                </a:moveTo>
                <a:lnTo>
                  <a:pt x="856277" y="0"/>
                </a:lnTo>
                <a:lnTo>
                  <a:pt x="856277" y="845378"/>
                </a:lnTo>
                <a:lnTo>
                  <a:pt x="0" y="845378"/>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2" id="42"/>
          <p:cNvSpPr/>
          <p:nvPr/>
        </p:nvSpPr>
        <p:spPr>
          <a:xfrm flipH="false" flipV="false" rot="0">
            <a:off x="9090672" y="8108253"/>
            <a:ext cx="750693" cy="878470"/>
          </a:xfrm>
          <a:custGeom>
            <a:avLst/>
            <a:gdLst/>
            <a:ahLst/>
            <a:cxnLst/>
            <a:rect r="r" b="b" t="t" l="l"/>
            <a:pathLst>
              <a:path h="878470" w="750693">
                <a:moveTo>
                  <a:pt x="0" y="0"/>
                </a:moveTo>
                <a:lnTo>
                  <a:pt x="750693" y="0"/>
                </a:lnTo>
                <a:lnTo>
                  <a:pt x="750693" y="878470"/>
                </a:lnTo>
                <a:lnTo>
                  <a:pt x="0" y="878470"/>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3" id="43"/>
          <p:cNvSpPr/>
          <p:nvPr/>
        </p:nvSpPr>
        <p:spPr>
          <a:xfrm flipH="false" flipV="false" rot="0">
            <a:off x="12796013" y="7989042"/>
            <a:ext cx="913343" cy="878470"/>
          </a:xfrm>
          <a:custGeom>
            <a:avLst/>
            <a:gdLst/>
            <a:ahLst/>
            <a:cxnLst/>
            <a:rect r="r" b="b" t="t" l="l"/>
            <a:pathLst>
              <a:path h="878470" w="913343">
                <a:moveTo>
                  <a:pt x="0" y="0"/>
                </a:moveTo>
                <a:lnTo>
                  <a:pt x="913343" y="0"/>
                </a:lnTo>
                <a:lnTo>
                  <a:pt x="913343" y="878470"/>
                </a:lnTo>
                <a:lnTo>
                  <a:pt x="0" y="878470"/>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4" id="44"/>
          <p:cNvSpPr/>
          <p:nvPr/>
        </p:nvSpPr>
        <p:spPr>
          <a:xfrm flipH="false" flipV="false" rot="0">
            <a:off x="11438383" y="8081197"/>
            <a:ext cx="882477" cy="905526"/>
          </a:xfrm>
          <a:custGeom>
            <a:avLst/>
            <a:gdLst/>
            <a:ahLst/>
            <a:cxnLst/>
            <a:rect r="r" b="b" t="t" l="l"/>
            <a:pathLst>
              <a:path h="905526" w="882477">
                <a:moveTo>
                  <a:pt x="0" y="0"/>
                </a:moveTo>
                <a:lnTo>
                  <a:pt x="882477" y="0"/>
                </a:lnTo>
                <a:lnTo>
                  <a:pt x="882477" y="905526"/>
                </a:lnTo>
                <a:lnTo>
                  <a:pt x="0" y="905526"/>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5" id="45"/>
          <p:cNvSpPr/>
          <p:nvPr/>
        </p:nvSpPr>
        <p:spPr>
          <a:xfrm flipH="false" flipV="false" rot="0">
            <a:off x="10035585" y="8198663"/>
            <a:ext cx="835494" cy="835494"/>
          </a:xfrm>
          <a:custGeom>
            <a:avLst/>
            <a:gdLst/>
            <a:ahLst/>
            <a:cxnLst/>
            <a:rect r="r" b="b" t="t" l="l"/>
            <a:pathLst>
              <a:path h="835494" w="835494">
                <a:moveTo>
                  <a:pt x="0" y="0"/>
                </a:moveTo>
                <a:lnTo>
                  <a:pt x="835495" y="0"/>
                </a:lnTo>
                <a:lnTo>
                  <a:pt x="835495" y="835495"/>
                </a:lnTo>
                <a:lnTo>
                  <a:pt x="0" y="835495"/>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6" id="46"/>
          <p:cNvSpPr/>
          <p:nvPr/>
        </p:nvSpPr>
        <p:spPr>
          <a:xfrm flipH="false" flipV="false" rot="0">
            <a:off x="13871969" y="3193269"/>
            <a:ext cx="749829" cy="730742"/>
          </a:xfrm>
          <a:custGeom>
            <a:avLst/>
            <a:gdLst/>
            <a:ahLst/>
            <a:cxnLst/>
            <a:rect r="r" b="b" t="t" l="l"/>
            <a:pathLst>
              <a:path h="730742" w="749829">
                <a:moveTo>
                  <a:pt x="0" y="0"/>
                </a:moveTo>
                <a:lnTo>
                  <a:pt x="749829" y="0"/>
                </a:lnTo>
                <a:lnTo>
                  <a:pt x="749829" y="730742"/>
                </a:lnTo>
                <a:lnTo>
                  <a:pt x="0" y="730742"/>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47" id="47"/>
          <p:cNvSpPr/>
          <p:nvPr/>
        </p:nvSpPr>
        <p:spPr>
          <a:xfrm flipH="false" flipV="false" rot="0">
            <a:off x="13834344" y="4262810"/>
            <a:ext cx="858333" cy="805272"/>
          </a:xfrm>
          <a:custGeom>
            <a:avLst/>
            <a:gdLst/>
            <a:ahLst/>
            <a:cxnLst/>
            <a:rect r="r" b="b" t="t" l="l"/>
            <a:pathLst>
              <a:path h="805272" w="858333">
                <a:moveTo>
                  <a:pt x="0" y="0"/>
                </a:moveTo>
                <a:lnTo>
                  <a:pt x="858333" y="0"/>
                </a:lnTo>
                <a:lnTo>
                  <a:pt x="858333" y="805273"/>
                </a:lnTo>
                <a:lnTo>
                  <a:pt x="0" y="805273"/>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8" id="48"/>
          <p:cNvSpPr/>
          <p:nvPr/>
        </p:nvSpPr>
        <p:spPr>
          <a:xfrm flipH="false" flipV="false" rot="0">
            <a:off x="14037745" y="5339670"/>
            <a:ext cx="683787" cy="803596"/>
          </a:xfrm>
          <a:custGeom>
            <a:avLst/>
            <a:gdLst/>
            <a:ahLst/>
            <a:cxnLst/>
            <a:rect r="r" b="b" t="t" l="l"/>
            <a:pathLst>
              <a:path h="803596" w="683787">
                <a:moveTo>
                  <a:pt x="0" y="0"/>
                </a:moveTo>
                <a:lnTo>
                  <a:pt x="683787" y="0"/>
                </a:lnTo>
                <a:lnTo>
                  <a:pt x="683787" y="803596"/>
                </a:lnTo>
                <a:lnTo>
                  <a:pt x="0" y="803596"/>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49" id="49"/>
          <p:cNvSpPr/>
          <p:nvPr/>
        </p:nvSpPr>
        <p:spPr>
          <a:xfrm flipH="false" flipV="false" rot="0">
            <a:off x="14037745" y="6876102"/>
            <a:ext cx="730742" cy="730742"/>
          </a:xfrm>
          <a:custGeom>
            <a:avLst/>
            <a:gdLst/>
            <a:ahLst/>
            <a:cxnLst/>
            <a:rect r="r" b="b" t="t" l="l"/>
            <a:pathLst>
              <a:path h="730742" w="730742">
                <a:moveTo>
                  <a:pt x="0" y="0"/>
                </a:moveTo>
                <a:lnTo>
                  <a:pt x="730742" y="0"/>
                </a:lnTo>
                <a:lnTo>
                  <a:pt x="730742" y="730742"/>
                </a:lnTo>
                <a:lnTo>
                  <a:pt x="0" y="73074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50" id="50"/>
          <p:cNvSpPr/>
          <p:nvPr/>
        </p:nvSpPr>
        <p:spPr>
          <a:xfrm flipH="false" flipV="false" rot="0">
            <a:off x="13964691" y="7989042"/>
            <a:ext cx="756841" cy="803596"/>
          </a:xfrm>
          <a:custGeom>
            <a:avLst/>
            <a:gdLst/>
            <a:ahLst/>
            <a:cxnLst/>
            <a:rect r="r" b="b" t="t" l="l"/>
            <a:pathLst>
              <a:path h="803596" w="756841">
                <a:moveTo>
                  <a:pt x="0" y="0"/>
                </a:moveTo>
                <a:lnTo>
                  <a:pt x="756841" y="0"/>
                </a:lnTo>
                <a:lnTo>
                  <a:pt x="756841" y="803596"/>
                </a:lnTo>
                <a:lnTo>
                  <a:pt x="0" y="803596"/>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1" id="51"/>
          <p:cNvSpPr/>
          <p:nvPr/>
        </p:nvSpPr>
        <p:spPr>
          <a:xfrm flipH="false" flipV="false" rot="0">
            <a:off x="9019023" y="2926160"/>
            <a:ext cx="893991" cy="981428"/>
          </a:xfrm>
          <a:custGeom>
            <a:avLst/>
            <a:gdLst/>
            <a:ahLst/>
            <a:cxnLst/>
            <a:rect r="r" b="b" t="t" l="l"/>
            <a:pathLst>
              <a:path h="981428" w="893991">
                <a:moveTo>
                  <a:pt x="0" y="0"/>
                </a:moveTo>
                <a:lnTo>
                  <a:pt x="893991" y="0"/>
                </a:lnTo>
                <a:lnTo>
                  <a:pt x="893991" y="981428"/>
                </a:lnTo>
                <a:lnTo>
                  <a:pt x="0" y="981428"/>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TextBox 52" id="52"/>
          <p:cNvSpPr txBox="true"/>
          <p:nvPr/>
        </p:nvSpPr>
        <p:spPr>
          <a:xfrm rot="0">
            <a:off x="3919280" y="1636188"/>
            <a:ext cx="10450651" cy="723900"/>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145DA0"/>
                </a:solidFill>
                <a:latin typeface="Now Bold"/>
              </a:rPr>
              <a:t>RESOURCE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DAGAOZpjZ3g</dc:identifier>
  <dcterms:modified xsi:type="dcterms:W3CDTF">2011-08-01T06:04:30Z</dcterms:modified>
  <cp:revision>1</cp:revision>
  <dc:title>BCT METAVERSE ASSIGNMENT</dc:title>
</cp:coreProperties>
</file>